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72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495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679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9014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1229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7158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7403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4357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095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603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69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139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83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103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979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222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749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F666B-9FF7-432E-A06F-2035FFFB6FBE}" type="datetimeFigureOut">
              <a:rPr lang="es-PE" smtClean="0"/>
              <a:t>4/12/2017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08E92-6400-4EB2-89D2-EDD1504CBB3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2860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3.bp.blogspot.com/-ll6AULWneS4/UYLHqQHnBHI/AAAAAAAABJQ/qCCkZi-L4K0/s1600/junit2.p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4.bp.blogspot.com/-4x4np4vrK6I/UYLH0-it-ZI/AAAAAAAABJY/Pbu8tMIDR1g/s1600/junit3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2.bp.blogspot.com/-kFbAK4RpL60/UYLINeD9Y_I/AAAAAAAABJg/XZcdSvh38UE/s1600/junit4.p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2.bp.blogspot.com/-kFbAK4RpL60/UYLINeD9Y_I/AAAAAAAABJg/XZcdSvh38UE/s1600/junit4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2.bp.blogspot.com/-48gveMNdlps/UYLIrW-1rfI/AAAAAAAABJo/O0FzxB2wQvk/s1600/junit5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4.bp.blogspot.com/-KzJt_W6gykc/UYLJxKBzh3I/AAAAAAAABJ0/xTTwREULK_s/s1600/junit6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2.bp.blogspot.com/-sPyjdA4tEMY/UYLHXpUiybI/AAAAAAAABJI/2MNQHb6Q4kc/s1600/junit1.p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 descr="logo_ucv">
            <a:extLst>
              <a:ext uri="{FF2B5EF4-FFF2-40B4-BE49-F238E27FC236}">
                <a16:creationId xmlns:a16="http://schemas.microsoft.com/office/drawing/2014/main" id="{01898AFF-0CCB-44C6-8809-33F82378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/>
          <a:stretch>
            <a:fillRect/>
          </a:stretch>
        </p:blipFill>
        <p:spPr bwMode="auto">
          <a:xfrm>
            <a:off x="103483" y="132862"/>
            <a:ext cx="4114581" cy="10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7DD6AF6-C26E-4411-9958-FCBE8B1D6A6C}"/>
              </a:ext>
            </a:extLst>
          </p:cNvPr>
          <p:cNvSpPr txBox="1"/>
          <p:nvPr/>
        </p:nvSpPr>
        <p:spPr>
          <a:xfrm>
            <a:off x="3453007" y="1100032"/>
            <a:ext cx="65177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>
                <a:solidFill>
                  <a:schemeClr val="bg1"/>
                </a:solidFill>
              </a:rPr>
              <a:t>FACULTAD DE INGENIERIA</a:t>
            </a:r>
          </a:p>
          <a:p>
            <a:pPr algn="ctr"/>
            <a:r>
              <a:rPr lang="es-PE" sz="2000" b="1" dirty="0">
                <a:solidFill>
                  <a:schemeClr val="bg1"/>
                </a:solidFill>
              </a:rPr>
              <a:t>ESCUELA ACADEMICA - INGENIERIA DE SISTEMAS</a:t>
            </a:r>
          </a:p>
          <a:p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524466-039D-4B53-BD1C-6677450448FC}"/>
              </a:ext>
            </a:extLst>
          </p:cNvPr>
          <p:cNvSpPr txBox="1"/>
          <p:nvPr/>
        </p:nvSpPr>
        <p:spPr>
          <a:xfrm>
            <a:off x="2860110" y="1869366"/>
            <a:ext cx="69853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>
                <a:solidFill>
                  <a:schemeClr val="bg1"/>
                </a:solidFill>
              </a:rPr>
              <a:t>“TRABAJO DE INVESTIGACION SOBRE PRUEBAS UNITARIAS”</a:t>
            </a:r>
            <a:endParaRPr lang="es-PE" sz="2000" dirty="0">
              <a:solidFill>
                <a:schemeClr val="bg1"/>
              </a:solidFill>
            </a:endParaRPr>
          </a:p>
          <a:p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C4C3DC-6C8A-4078-A018-651D13EE30E5}"/>
              </a:ext>
            </a:extLst>
          </p:cNvPr>
          <p:cNvSpPr txBox="1"/>
          <p:nvPr/>
        </p:nvSpPr>
        <p:spPr>
          <a:xfrm>
            <a:off x="1189973" y="2546474"/>
            <a:ext cx="1053438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>
                <a:solidFill>
                  <a:schemeClr val="bg1"/>
                </a:solidFill>
              </a:rPr>
              <a:t>ASIGNATURA:</a:t>
            </a:r>
            <a:endParaRPr lang="es-PE" sz="2000" dirty="0">
              <a:solidFill>
                <a:schemeClr val="bg1"/>
              </a:solidFill>
            </a:endParaRPr>
          </a:p>
          <a:p>
            <a:pPr algn="ctr"/>
            <a:r>
              <a:rPr lang="es-PE" sz="2000" dirty="0">
                <a:solidFill>
                  <a:schemeClr val="bg1"/>
                </a:solidFill>
              </a:rPr>
              <a:t>METODOLOGIAS DE PROGRAMACION</a:t>
            </a:r>
          </a:p>
          <a:p>
            <a:r>
              <a:rPr lang="es-PE" sz="2000" dirty="0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s-PE" sz="2000" b="1" dirty="0">
                <a:solidFill>
                  <a:schemeClr val="bg1"/>
                </a:solidFill>
              </a:rPr>
              <a:t>INTEGRANTES:</a:t>
            </a:r>
            <a:endParaRPr lang="es-PE" sz="2000" dirty="0">
              <a:solidFill>
                <a:schemeClr val="bg1"/>
              </a:solidFill>
            </a:endParaRPr>
          </a:p>
          <a:p>
            <a:pPr algn="ctr"/>
            <a:r>
              <a:rPr lang="es-PE" sz="2000" dirty="0">
                <a:solidFill>
                  <a:schemeClr val="bg1"/>
                </a:solidFill>
              </a:rPr>
              <a:t>-</a:t>
            </a:r>
            <a:r>
              <a:rPr lang="es-PE" sz="2000" dirty="0" err="1">
                <a:solidFill>
                  <a:schemeClr val="bg1"/>
                </a:solidFill>
              </a:rPr>
              <a:t>Ascanoa</a:t>
            </a:r>
            <a:r>
              <a:rPr lang="es-PE" sz="2000" dirty="0">
                <a:solidFill>
                  <a:schemeClr val="bg1"/>
                </a:solidFill>
              </a:rPr>
              <a:t> Navarrete, </a:t>
            </a:r>
            <a:r>
              <a:rPr lang="es-PE" sz="2000" dirty="0" err="1">
                <a:solidFill>
                  <a:schemeClr val="bg1"/>
                </a:solidFill>
              </a:rPr>
              <a:t>Jhonatan</a:t>
            </a:r>
            <a:endParaRPr lang="es-PE" sz="2000" dirty="0">
              <a:solidFill>
                <a:schemeClr val="bg1"/>
              </a:solidFill>
            </a:endParaRPr>
          </a:p>
          <a:p>
            <a:r>
              <a:rPr lang="es-PE" sz="2000" dirty="0">
                <a:solidFill>
                  <a:schemeClr val="bg1"/>
                </a:solidFill>
              </a:rPr>
              <a:t>                                                    -Cisneros Haro, Anthony</a:t>
            </a:r>
          </a:p>
          <a:p>
            <a:r>
              <a:rPr lang="es-PE" sz="2000" dirty="0">
                <a:solidFill>
                  <a:schemeClr val="bg1"/>
                </a:solidFill>
              </a:rPr>
              <a:t>                                                    -Saavedra Huaringa, Alberto</a:t>
            </a:r>
          </a:p>
          <a:p>
            <a:r>
              <a:rPr lang="es-PE" sz="2000" dirty="0">
                <a:solidFill>
                  <a:schemeClr val="bg1"/>
                </a:solidFill>
              </a:rPr>
              <a:t>                                                    -</a:t>
            </a:r>
            <a:r>
              <a:rPr lang="es-PE" sz="2000" dirty="0" err="1">
                <a:solidFill>
                  <a:schemeClr val="bg1"/>
                </a:solidFill>
              </a:rPr>
              <a:t>Sebino</a:t>
            </a:r>
            <a:r>
              <a:rPr lang="es-PE" sz="2000" dirty="0">
                <a:solidFill>
                  <a:schemeClr val="bg1"/>
                </a:solidFill>
              </a:rPr>
              <a:t> </a:t>
            </a:r>
            <a:r>
              <a:rPr lang="es-PE" sz="2000" dirty="0" err="1">
                <a:solidFill>
                  <a:schemeClr val="bg1"/>
                </a:solidFill>
              </a:rPr>
              <a:t>Sobretti</a:t>
            </a:r>
            <a:r>
              <a:rPr lang="es-PE" sz="2000" dirty="0">
                <a:solidFill>
                  <a:schemeClr val="bg1"/>
                </a:solidFill>
              </a:rPr>
              <a:t>, Valencia </a:t>
            </a:r>
            <a:r>
              <a:rPr lang="es-PE" sz="2000" dirty="0" err="1">
                <a:solidFill>
                  <a:schemeClr val="bg1"/>
                </a:solidFill>
              </a:rPr>
              <a:t>o.O</a:t>
            </a:r>
            <a:r>
              <a:rPr lang="es-PE" sz="2000" dirty="0">
                <a:solidFill>
                  <a:schemeClr val="bg1"/>
                </a:solidFill>
              </a:rPr>
              <a:t>!</a:t>
            </a:r>
          </a:p>
          <a:p>
            <a:r>
              <a:rPr lang="es-PE" sz="2000" dirty="0">
                <a:solidFill>
                  <a:schemeClr val="bg1"/>
                </a:solidFill>
              </a:rPr>
              <a:t>                                                    -Villaroel </a:t>
            </a:r>
            <a:r>
              <a:rPr lang="es-PE" sz="2000" dirty="0" err="1">
                <a:solidFill>
                  <a:schemeClr val="bg1"/>
                </a:solidFill>
              </a:rPr>
              <a:t>Rejano</a:t>
            </a:r>
            <a:r>
              <a:rPr lang="es-PE" sz="2000" dirty="0">
                <a:solidFill>
                  <a:schemeClr val="bg1"/>
                </a:solidFill>
              </a:rPr>
              <a:t>, Miguel</a:t>
            </a:r>
          </a:p>
          <a:p>
            <a:r>
              <a:rPr lang="es-PE" sz="2000" b="1" dirty="0">
                <a:solidFill>
                  <a:schemeClr val="bg1"/>
                </a:solidFill>
              </a:rPr>
              <a:t> </a:t>
            </a:r>
            <a:endParaRPr lang="es-PE" sz="2000" dirty="0">
              <a:solidFill>
                <a:schemeClr val="bg1"/>
              </a:solidFill>
            </a:endParaRPr>
          </a:p>
          <a:p>
            <a:pPr algn="ctr"/>
            <a:r>
              <a:rPr lang="es-PE" sz="2000" b="1" dirty="0">
                <a:solidFill>
                  <a:schemeClr val="bg1"/>
                </a:solidFill>
              </a:rPr>
              <a:t>DOCENTE:</a:t>
            </a:r>
            <a:endParaRPr lang="es-PE" sz="2000" dirty="0">
              <a:solidFill>
                <a:schemeClr val="bg1"/>
              </a:solidFill>
            </a:endParaRPr>
          </a:p>
          <a:p>
            <a:pPr algn="ctr"/>
            <a:r>
              <a:rPr lang="es-PE" sz="2000" dirty="0">
                <a:solidFill>
                  <a:schemeClr val="bg1"/>
                </a:solidFill>
              </a:rPr>
              <a:t>CORONEL CASTILLO, Eric Gustavo</a:t>
            </a:r>
          </a:p>
          <a:p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8C9481-B319-4026-A281-6B793D8A6BB1}"/>
              </a:ext>
            </a:extLst>
          </p:cNvPr>
          <p:cNvSpPr txBox="1"/>
          <p:nvPr/>
        </p:nvSpPr>
        <p:spPr>
          <a:xfrm>
            <a:off x="3807912" y="6285959"/>
            <a:ext cx="529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ATE- PERU - 2017</a:t>
            </a:r>
            <a:endParaRPr lang="es-PE" dirty="0">
              <a:solidFill>
                <a:schemeClr val="bg1"/>
              </a:solidFill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3774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1A0EF-0B30-4F52-8FB9-0448766E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PARTE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75959-A452-41A9-91D0-5CC4B5EA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32462" cy="3541714"/>
          </a:xfrm>
        </p:spPr>
        <p:txBody>
          <a:bodyPr/>
          <a:lstStyle/>
          <a:p>
            <a:r>
              <a:rPr lang="es-PE" dirty="0"/>
              <a:t>En el cuadro de diálogo siguiente elegimos </a:t>
            </a:r>
            <a:r>
              <a:rPr lang="es-PE" dirty="0" err="1"/>
              <a:t>JUnit</a:t>
            </a:r>
            <a:r>
              <a:rPr lang="es-PE" dirty="0"/>
              <a:t> 4.x</a:t>
            </a:r>
          </a:p>
        </p:txBody>
      </p:sp>
      <p:pic>
        <p:nvPicPr>
          <p:cNvPr id="4" name="Imagen 3" descr="http://3.bp.blogspot.com/-ll6AULWneS4/UYLHqQHnBHI/AAAAAAAABJQ/qCCkZi-L4K0/s1600/junit2.png">
            <a:hlinkClick r:id="rId2"/>
            <a:extLst>
              <a:ext uri="{FF2B5EF4-FFF2-40B4-BE49-F238E27FC236}">
                <a16:creationId xmlns:a16="http://schemas.microsoft.com/office/drawing/2014/main" id="{69EA4AC8-06F6-498E-8F71-2D5EC0BD7F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90" y="2097087"/>
            <a:ext cx="4464746" cy="3101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423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078E0-7B67-425D-8D88-D5A8E5DF9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PARTE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00C50F-D4BF-492F-B7EA-0F13EF19B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19936" cy="3541714"/>
          </a:xfrm>
        </p:spPr>
        <p:txBody>
          <a:bodyPr/>
          <a:lstStyle/>
          <a:p>
            <a:r>
              <a:rPr lang="es-PE" dirty="0"/>
              <a:t>En el diálogo siguiente mantenemos las opciones por defecto y aceptamos</a:t>
            </a:r>
          </a:p>
        </p:txBody>
      </p:sp>
      <p:pic>
        <p:nvPicPr>
          <p:cNvPr id="4" name="Imagen 3" descr="http://4.bp.blogspot.com/-4x4np4vrK6I/UYLH0-it-ZI/AAAAAAAABJY/Pbu8tMIDR1g/s320/junit3.png">
            <a:hlinkClick r:id="rId2"/>
            <a:extLst>
              <a:ext uri="{FF2B5EF4-FFF2-40B4-BE49-F238E27FC236}">
                <a16:creationId xmlns:a16="http://schemas.microsoft.com/office/drawing/2014/main" id="{30471154-DF48-49D2-91F9-DA6170F27F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2097088"/>
            <a:ext cx="5379429" cy="4253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36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AAB5F-FCAF-4847-A617-059B697E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PARTE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39C338-2247-4907-8472-D55B3D9BF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69832" cy="3541714"/>
          </a:xfrm>
        </p:spPr>
        <p:txBody>
          <a:bodyPr/>
          <a:lstStyle/>
          <a:p>
            <a:r>
              <a:rPr lang="es-PE" dirty="0"/>
              <a:t>Ahora podemos acceder a la clase "</a:t>
            </a:r>
            <a:r>
              <a:rPr lang="es-PE" dirty="0" err="1"/>
              <a:t>CalculandoTest</a:t>
            </a:r>
            <a:r>
              <a:rPr lang="es-PE" dirty="0"/>
              <a:t>" creada en el paquete "Paquetes de prueba":</a:t>
            </a:r>
          </a:p>
        </p:txBody>
      </p:sp>
      <p:pic>
        <p:nvPicPr>
          <p:cNvPr id="4" name="Imagen 3" descr="http://2.bp.blogspot.com/-kFbAK4RpL60/UYLINeD9Y_I/AAAAAAAABJg/XZcdSvh38UE/s640/junit4.png">
            <a:hlinkClick r:id="rId2"/>
            <a:extLst>
              <a:ext uri="{FF2B5EF4-FFF2-40B4-BE49-F238E27FC236}">
                <a16:creationId xmlns:a16="http://schemas.microsoft.com/office/drawing/2014/main" id="{F1BB74E3-0A2F-4FD7-82B0-7D47A84D85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30" y="1991639"/>
            <a:ext cx="6350696" cy="3695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36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A3296-F66A-42A5-A1B5-E9FCAEF9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PARTE 5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C9AE4-B65B-49E9-A9E0-F7F668F1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94884" cy="1796420"/>
          </a:xfrm>
        </p:spPr>
        <p:txBody>
          <a:bodyPr>
            <a:normAutofit fontScale="92500" lnSpcReduction="20000"/>
          </a:bodyPr>
          <a:lstStyle/>
          <a:p>
            <a:r>
              <a:rPr lang="es-PE" dirty="0"/>
              <a:t>Éste método que vemos en la imagen superior es un prototipo (tiene los valores establecidos a cero y una función "</a:t>
            </a:r>
            <a:r>
              <a:rPr lang="es-PE" dirty="0" err="1"/>
              <a:t>fail</a:t>
            </a:r>
            <a:r>
              <a:rPr lang="es-PE" dirty="0"/>
              <a:t>()“ que lanza un fallo en el método.</a:t>
            </a:r>
            <a:endParaRPr lang="es-PE" sz="3600" b="1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75B4928-7695-4BDC-87A7-E9F907BA0370}"/>
              </a:ext>
            </a:extLst>
          </p:cNvPr>
          <p:cNvCxnSpPr/>
          <p:nvPr/>
        </p:nvCxnSpPr>
        <p:spPr>
          <a:xfrm flipV="1">
            <a:off x="5436297" y="1766170"/>
            <a:ext cx="1778695" cy="6513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http://2.bp.blogspot.com/-kFbAK4RpL60/UYLINeD9Y_I/AAAAAAAABJg/XZcdSvh38UE/s640/junit4.png">
            <a:hlinkClick r:id="rId2"/>
            <a:extLst>
              <a:ext uri="{FF2B5EF4-FFF2-40B4-BE49-F238E27FC236}">
                <a16:creationId xmlns:a16="http://schemas.microsoft.com/office/drawing/2014/main" id="{24440523-4111-4E15-9AE5-3569552ED4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92" y="979402"/>
            <a:ext cx="4759891" cy="15735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B2E2F6D-A00A-4DD3-B0F4-50E5F14D8E62}"/>
              </a:ext>
            </a:extLst>
          </p:cNvPr>
          <p:cNvSpPr txBox="1">
            <a:spLocks/>
          </p:cNvSpPr>
          <p:nvPr/>
        </p:nvSpPr>
        <p:spPr>
          <a:xfrm>
            <a:off x="943084" y="4443062"/>
            <a:ext cx="4294884" cy="1796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Si ejecutáramos la prueba (ejecutando la clase, con Alt + F6 o con el menú contextual sobre el menú del proyecto &gt; Probar) se produciría el siguiente resultado: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D451572-AFAB-4C16-AB8E-3AA2869F5F0F}"/>
              </a:ext>
            </a:extLst>
          </p:cNvPr>
          <p:cNvCxnSpPr/>
          <p:nvPr/>
        </p:nvCxnSpPr>
        <p:spPr>
          <a:xfrm flipV="1">
            <a:off x="5250223" y="4912290"/>
            <a:ext cx="1778695" cy="6513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http://2.bp.blogspot.com/-48gveMNdlps/UYLIrW-1rfI/AAAAAAAABJo/O0FzxB2wQvk/s320/junit5.png">
            <a:hlinkClick r:id="rId4"/>
            <a:extLst>
              <a:ext uri="{FF2B5EF4-FFF2-40B4-BE49-F238E27FC236}">
                <a16:creationId xmlns:a16="http://schemas.microsoft.com/office/drawing/2014/main" id="{312AB74F-2392-4756-B78E-BA797154CA6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92" y="3468928"/>
            <a:ext cx="4634630" cy="3094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3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A3836-CBB9-4CE5-8770-259B96AA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PARTE 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EB6CF9-9E93-4CB3-BF2C-C6EAF6595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94676" cy="3541714"/>
          </a:xfrm>
        </p:spPr>
        <p:txBody>
          <a:bodyPr>
            <a:normAutofit fontScale="92500" lnSpcReduction="10000"/>
          </a:bodyPr>
          <a:lstStyle/>
          <a:p>
            <a:r>
              <a:rPr lang="es-PE" dirty="0"/>
              <a:t>Falla porque debemos implementar los valores de los parámetros y el resultado previsto (cada uno de los casos de prueba) para cada método probado. </a:t>
            </a:r>
          </a:p>
          <a:p>
            <a:r>
              <a:rPr lang="es-PE" dirty="0"/>
              <a:t>Mostramos un ejemplo con el método </a:t>
            </a:r>
            <a:r>
              <a:rPr lang="es-PE" u="sng" dirty="0" err="1"/>
              <a:t>testMultiply</a:t>
            </a:r>
            <a:r>
              <a:rPr lang="es-PE" u="sng" dirty="0"/>
              <a:t>():</a:t>
            </a:r>
            <a:br>
              <a:rPr lang="es-PE" dirty="0"/>
            </a:br>
            <a:endParaRPr lang="es-PE" dirty="0"/>
          </a:p>
        </p:txBody>
      </p:sp>
      <p:pic>
        <p:nvPicPr>
          <p:cNvPr id="4" name="Imagen 3" descr="http://4.bp.blogspot.com/-KzJt_W6gykc/UYLJxKBzh3I/AAAAAAAABJ0/xTTwREULK_s/s320/junit6.png">
            <a:hlinkClick r:id="rId2"/>
            <a:extLst>
              <a:ext uri="{FF2B5EF4-FFF2-40B4-BE49-F238E27FC236}">
                <a16:creationId xmlns:a16="http://schemas.microsoft.com/office/drawing/2014/main" id="{41784AB9-9063-4635-B216-8347908FD5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343" y="2249486"/>
            <a:ext cx="5686816" cy="3111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06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D2E6-7AE5-4B66-8FCF-AA7C662B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PARTE 7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69E0DD-5972-43F4-86D4-D1FE6689F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19936" cy="3541714"/>
          </a:xfrm>
        </p:spPr>
        <p:txBody>
          <a:bodyPr/>
          <a:lstStyle/>
          <a:p>
            <a:r>
              <a:rPr lang="es-PE" dirty="0"/>
              <a:t>Una vez establecidos todos los casos de prueba (valores para todos los métodos) ejecutamos de nuevo las pruebas (menú contextual &gt; Probar sobre el proyecto, ejecutar la clase test o con Alt + F6):</a:t>
            </a:r>
          </a:p>
        </p:txBody>
      </p:sp>
      <p:pic>
        <p:nvPicPr>
          <p:cNvPr id="4" name="Imagen 3" descr="http://3.bp.blogspot.com/-DQCpAkmu-zM/UYLK2QTCW7I/AAAAAAAABKA/XAzs8nOzKx4/s320/junit7.png">
            <a:extLst>
              <a:ext uri="{FF2B5EF4-FFF2-40B4-BE49-F238E27FC236}">
                <a16:creationId xmlns:a16="http://schemas.microsoft.com/office/drawing/2014/main" id="{5EC9FD4C-4191-416B-980D-11ED564E86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03" y="2362199"/>
            <a:ext cx="5486400" cy="2848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98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B43A8-3E5C-4EDF-AD81-24CEF290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CONCLUSIONES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EA9BB8-112C-4361-A323-7D4962AC4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62" y="1753644"/>
            <a:ext cx="4972833" cy="4809993"/>
          </a:xfrm>
        </p:spPr>
        <p:txBody>
          <a:bodyPr>
            <a:normAutofit fontScale="92500"/>
          </a:bodyPr>
          <a:lstStyle/>
          <a:p>
            <a:r>
              <a:rPr lang="es-PE" dirty="0"/>
              <a:t>Al desarrollar un nuevo software o sistema de información, la primera etapa de pruebas a considerar es la etapa de pruebas unitarias, se encuentran presentes las pruebas de caja negra y de caja blanca en las cuales, en una se realiza un análisis de los datos de entrada y de salida y en otro se analiza el proceso interno del sistema para evaluar las inconsistencias que pueda estar presentando el sistema</a:t>
            </a:r>
          </a:p>
          <a:p>
            <a:endParaRPr lang="es-PE" dirty="0"/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64BE473A-D144-4D11-9C6E-0586817B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07" y="2217105"/>
            <a:ext cx="4886588" cy="36649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4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45C82-48CB-46BD-ADB9-E68C6A1D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70040" cy="3541714"/>
          </a:xfrm>
        </p:spPr>
        <p:txBody>
          <a:bodyPr/>
          <a:lstStyle/>
          <a:p>
            <a:r>
              <a:rPr lang="es-PE" dirty="0"/>
              <a:t>Este tipo de pruebas debe ser realizado por personal especializado en la aplicación de pruebas a nivel de software</a:t>
            </a:r>
          </a:p>
        </p:txBody>
      </p:sp>
      <p:pic>
        <p:nvPicPr>
          <p:cNvPr id="7170" name="Picture 2" descr="Imagen relacionada">
            <a:extLst>
              <a:ext uri="{FF2B5EF4-FFF2-40B4-BE49-F238E27FC236}">
                <a16:creationId xmlns:a16="http://schemas.microsoft.com/office/drawing/2014/main" id="{BC25F631-C893-4B81-835C-DFDE02114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8487"/>
            <a:ext cx="4399541" cy="30375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40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6578AA9-7BA1-4A74-B66C-D0216F07C9E1}"/>
              </a:ext>
            </a:extLst>
          </p:cNvPr>
          <p:cNvSpPr txBox="1">
            <a:spLocks/>
          </p:cNvSpPr>
          <p:nvPr/>
        </p:nvSpPr>
        <p:spPr>
          <a:xfrm>
            <a:off x="971267" y="2159718"/>
            <a:ext cx="4972833" cy="480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El objetivo fundamental de las pruebas unitarias es asegurar el correcto funcionamiento de las interfases, o flujo de datos entre componentes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1F1191-2DB5-4B87-B67C-D4645631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66" y="1920156"/>
            <a:ext cx="4504471" cy="3378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3688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8631F-DBEF-4FAE-AA5C-09397DF8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A4D30C-441A-4F33-8111-094DF59A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632" y="2262013"/>
            <a:ext cx="6061053" cy="3541714"/>
          </a:xfrm>
        </p:spPr>
        <p:txBody>
          <a:bodyPr>
            <a:normAutofit/>
          </a:bodyPr>
          <a:lstStyle/>
          <a:p>
            <a:pPr lvl="0"/>
            <a:r>
              <a:rPr lang="es-PE" dirty="0"/>
              <a:t>Organización por clases</a:t>
            </a:r>
          </a:p>
          <a:p>
            <a:pPr lvl="0"/>
            <a:r>
              <a:rPr lang="es-PE" dirty="0"/>
              <a:t>Organización con </a:t>
            </a:r>
            <a:r>
              <a:rPr lang="es-PE" dirty="0" err="1"/>
              <a:t>namespaces</a:t>
            </a:r>
            <a:endParaRPr lang="es-PE" dirty="0"/>
          </a:p>
          <a:p>
            <a:pPr lvl="0"/>
            <a:r>
              <a:rPr lang="es-PE" dirty="0"/>
              <a:t>Cómo nombrar una prueba unitaria</a:t>
            </a:r>
          </a:p>
          <a:p>
            <a:pPr lvl="0"/>
            <a:r>
              <a:rPr lang="es-PE" dirty="0"/>
              <a:t>El patrón: Esperado, Obtenido y Comparación</a:t>
            </a:r>
          </a:p>
          <a:p>
            <a:pPr lvl="0"/>
            <a:r>
              <a:rPr lang="es-PE" dirty="0"/>
              <a:t>Organización de escenarios de prueba</a:t>
            </a:r>
          </a:p>
          <a:p>
            <a:endParaRPr lang="es-PE" dirty="0"/>
          </a:p>
        </p:txBody>
      </p:sp>
      <p:pic>
        <p:nvPicPr>
          <p:cNvPr id="8194" name="Picture 2" descr="Resultado de imagen para recomendaciones">
            <a:extLst>
              <a:ext uri="{FF2B5EF4-FFF2-40B4-BE49-F238E27FC236}">
                <a16:creationId xmlns:a16="http://schemas.microsoft.com/office/drawing/2014/main" id="{BE7557EC-7F1B-4B8A-846F-8B8A0BD8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685" y="1959812"/>
            <a:ext cx="4660589" cy="2938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77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A5282-B9B5-4B9E-8D78-43603BBE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418970"/>
            <a:ext cx="9905998" cy="1478570"/>
          </a:xfrm>
        </p:spPr>
        <p:txBody>
          <a:bodyPr/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Definición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F2D1B3-39F4-4099-9F33-E51520A6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85" y="2097088"/>
            <a:ext cx="3092385" cy="3541714"/>
          </a:xfrm>
        </p:spPr>
        <p:txBody>
          <a:bodyPr>
            <a:normAutofit fontScale="92500" lnSpcReduction="20000"/>
          </a:bodyPr>
          <a:lstStyle/>
          <a:p>
            <a:r>
              <a:rPr lang="es-PE" sz="2800" dirty="0"/>
              <a:t>Una </a:t>
            </a:r>
            <a:r>
              <a:rPr lang="es-PE" sz="2800" b="1" dirty="0"/>
              <a:t>prueba unitaria</a:t>
            </a:r>
            <a:r>
              <a:rPr lang="es-PE" sz="2800" dirty="0"/>
              <a:t> es una forma de comprobar el correcto funcionamiento de una unidad de código.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3CC747-37B3-405D-B1CF-ACFC7727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416" y="2206757"/>
            <a:ext cx="6037000" cy="3944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466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C2950-5C1D-4741-AEBE-950D8F45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00" y="257257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PE" sz="5400" dirty="0">
                <a:solidFill>
                  <a:schemeClr val="bg1"/>
                </a:solidFill>
              </a:rPr>
              <a:t>¡ Gracias !</a:t>
            </a:r>
          </a:p>
        </p:txBody>
      </p:sp>
    </p:spTree>
    <p:extLst>
      <p:ext uri="{BB962C8B-B14F-4D97-AF65-F5344CB8AC3E}">
        <p14:creationId xmlns:p14="http://schemas.microsoft.com/office/powerpoint/2010/main" val="61388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F033D-97D3-4D1A-BC2A-873B7D6A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Por que pruebas unitarias</a:t>
            </a:r>
            <a:r>
              <a:rPr lang="es-PE" b="1" dirty="0">
                <a:solidFill>
                  <a:schemeClr val="bg1"/>
                </a:solidFill>
                <a:latin typeface="Arial Narrow" panose="020B0606020202030204" pitchFamily="34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CEA5DB-EB38-44C2-9617-3AD788A2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192593" cy="3541714"/>
          </a:xfrm>
        </p:spPr>
        <p:txBody>
          <a:bodyPr/>
          <a:lstStyle/>
          <a:p>
            <a:r>
              <a:rPr lang="es-PE" dirty="0"/>
              <a:t>Debido a que si no se logra hacer las pruebas unitarias, menos producto se hace y el código se vuelve menos estable.</a:t>
            </a:r>
          </a:p>
        </p:txBody>
      </p:sp>
      <p:pic>
        <p:nvPicPr>
          <p:cNvPr id="1026" name="Picture 2" descr="Resultado de imagen para programacion">
            <a:extLst>
              <a:ext uri="{FF2B5EF4-FFF2-40B4-BE49-F238E27FC236}">
                <a16:creationId xmlns:a16="http://schemas.microsoft.com/office/drawing/2014/main" id="{3BD27AB0-6DCA-41C0-B39F-F20048BD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000" y="2249487"/>
            <a:ext cx="4922408" cy="27619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30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9DD38-A4E3-4B21-A7C4-A6BB38EE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Características para que sea buena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229DEA-8EE4-4BC3-ABBD-1A9B0892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32046" cy="3541714"/>
          </a:xfrm>
        </p:spPr>
        <p:txBody>
          <a:bodyPr>
            <a:normAutofit/>
          </a:bodyPr>
          <a:lstStyle/>
          <a:p>
            <a:pPr lvl="0"/>
            <a:r>
              <a:rPr lang="es-PE" dirty="0"/>
              <a:t>Automatizable</a:t>
            </a:r>
          </a:p>
          <a:p>
            <a:pPr lvl="0"/>
            <a:r>
              <a:rPr lang="es-PE" dirty="0"/>
              <a:t>Completas</a:t>
            </a:r>
          </a:p>
          <a:p>
            <a:pPr lvl="0"/>
            <a:r>
              <a:rPr lang="es-PE" dirty="0"/>
              <a:t>Repetibles o reutilizables</a:t>
            </a:r>
          </a:p>
          <a:p>
            <a:pPr lvl="0"/>
            <a:r>
              <a:rPr lang="es-PE" dirty="0"/>
              <a:t>Independientes</a:t>
            </a:r>
          </a:p>
          <a:p>
            <a:pPr lvl="0"/>
            <a:r>
              <a:rPr lang="es-PE" dirty="0"/>
              <a:t>Profesionales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A69DAC89-87BA-456E-9BB9-19BD609ED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981201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07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57EF2-5E23-4724-842A-D3488476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¿Qué es </a:t>
            </a:r>
            <a:r>
              <a:rPr lang="es-PE" b="1" dirty="0" err="1">
                <a:solidFill>
                  <a:schemeClr val="bg1"/>
                </a:solidFill>
              </a:rPr>
              <a:t>J</a:t>
            </a:r>
            <a:r>
              <a:rPr lang="es-PE" b="1" cap="none" dirty="0" err="1">
                <a:solidFill>
                  <a:schemeClr val="bg1"/>
                </a:solidFill>
              </a:rPr>
              <a:t>Unit</a:t>
            </a:r>
            <a:r>
              <a:rPr lang="es-PE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369A47-A9BA-4BBA-921A-B603FC868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94884" cy="3541714"/>
          </a:xfrm>
        </p:spPr>
        <p:txBody>
          <a:bodyPr/>
          <a:lstStyle/>
          <a:p>
            <a:r>
              <a:rPr lang="es-PE" dirty="0"/>
              <a:t>Es un conjunto de clases (</a:t>
            </a:r>
            <a:r>
              <a:rPr lang="es-PE" dirty="0" err="1"/>
              <a:t>framework</a:t>
            </a:r>
            <a:r>
              <a:rPr lang="es-PE" dirty="0"/>
              <a:t>) que permite realizar la ejecución de clases Java de manera controlada, para poder evaluar si el funcionamiento</a:t>
            </a: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F3ABFD0E-0F83-4EC4-B941-13F56D89C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59" y="2800155"/>
            <a:ext cx="4142152" cy="17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82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FFAF3-1B52-43F6-82DC-ABB8378B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VENTAJAS</a:t>
            </a:r>
            <a:r>
              <a:rPr lang="es-PE" b="1" dirty="0"/>
              <a:t> 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9EA5A2-20CF-4158-91CF-04989AF11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90805"/>
            <a:ext cx="4319936" cy="4960307"/>
          </a:xfrm>
        </p:spPr>
        <p:txBody>
          <a:bodyPr>
            <a:normAutofit fontScale="92500"/>
          </a:bodyPr>
          <a:lstStyle/>
          <a:p>
            <a:r>
              <a:rPr lang="es-PE" b="1" dirty="0"/>
              <a:t>Fomentan el cambio</a:t>
            </a:r>
          </a:p>
          <a:p>
            <a:r>
              <a:rPr lang="es-PE" b="1" dirty="0"/>
              <a:t>Simplifican la integración</a:t>
            </a:r>
          </a:p>
          <a:p>
            <a:r>
              <a:rPr lang="es-PE" b="1" dirty="0"/>
              <a:t>Documentan el código</a:t>
            </a:r>
          </a:p>
          <a:p>
            <a:r>
              <a:rPr lang="es-PE" b="1" dirty="0"/>
              <a:t>Separación de la interfaz y la implementación</a:t>
            </a:r>
          </a:p>
          <a:p>
            <a:r>
              <a:rPr lang="es-PE" b="1" dirty="0"/>
              <a:t>Menos errores y más fáciles de localizar</a:t>
            </a:r>
          </a:p>
          <a:p>
            <a:r>
              <a:rPr lang="es-PE" b="1" dirty="0"/>
              <a:t>Pueden mejorar el diseño</a:t>
            </a:r>
          </a:p>
          <a:p>
            <a:r>
              <a:rPr lang="es-PE" b="1" dirty="0"/>
              <a:t>Puede ser la forma más simple de verificar el funcionamiento</a:t>
            </a:r>
            <a:endParaRPr lang="es-PE" dirty="0"/>
          </a:p>
        </p:txBody>
      </p:sp>
      <p:pic>
        <p:nvPicPr>
          <p:cNvPr id="4098" name="Picture 2" descr="Resultado de imagen para ventajas tecnologia">
            <a:extLst>
              <a:ext uri="{FF2B5EF4-FFF2-40B4-BE49-F238E27FC236}">
                <a16:creationId xmlns:a16="http://schemas.microsoft.com/office/drawing/2014/main" id="{D6A1EF4E-A1C2-45D9-BDBD-6FD9D6C85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387" y="2592888"/>
            <a:ext cx="4859966" cy="27771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86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BDF30-E247-46D7-B566-3CDD7BC5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AFF09C-CD84-40AB-8678-66B3695A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07410" cy="3541714"/>
          </a:xfrm>
        </p:spPr>
        <p:txBody>
          <a:bodyPr/>
          <a:lstStyle/>
          <a:p>
            <a:r>
              <a:rPr lang="es-PE" dirty="0"/>
              <a:t>Es importante darse cuenta de que las pruebas unitarias no descubrirán todos los errores del código</a:t>
            </a:r>
          </a:p>
        </p:txBody>
      </p:sp>
      <p:pic>
        <p:nvPicPr>
          <p:cNvPr id="5122" name="Picture 2" descr="Resultado de imagen para limitaciones">
            <a:extLst>
              <a:ext uri="{FF2B5EF4-FFF2-40B4-BE49-F238E27FC236}">
                <a16:creationId xmlns:a16="http://schemas.microsoft.com/office/drawing/2014/main" id="{0E755E0B-C61B-42F8-8951-F0C36AC0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570" y="2097088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60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F66FA-AC62-4BCA-BB81-ECC3A81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EJEMPLOS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981EF-EF93-4483-87B2-527A5B2AC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82358" cy="3541714"/>
          </a:xfrm>
        </p:spPr>
        <p:txBody>
          <a:bodyPr/>
          <a:lstStyle/>
          <a:p>
            <a:r>
              <a:rPr lang="es-PE" dirty="0"/>
              <a:t>Si desarrollas en Java seguramente habrás utilizado algún entorno de desarrollo (o IDE) como Eclipse o NetBeans. El siguiente Ejemplo está centrado en el uso de </a:t>
            </a:r>
            <a:r>
              <a:rPr lang="es-PE" dirty="0" err="1"/>
              <a:t>JUnit</a:t>
            </a:r>
            <a:r>
              <a:rPr lang="es-PE" dirty="0"/>
              <a:t> en NetBeans</a:t>
            </a:r>
          </a:p>
        </p:txBody>
      </p:sp>
    </p:spTree>
    <p:extLst>
      <p:ext uri="{BB962C8B-B14F-4D97-AF65-F5344CB8AC3E}">
        <p14:creationId xmlns:p14="http://schemas.microsoft.com/office/powerpoint/2010/main" val="371279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DD0E2-7298-4A95-BECD-76595834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solidFill>
                  <a:schemeClr val="bg1"/>
                </a:solidFill>
              </a:rPr>
              <a:t>PARTE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ED9C29-EBCF-446A-AB42-9C32B1F81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44988" cy="3541714"/>
          </a:xfrm>
        </p:spPr>
        <p:txBody>
          <a:bodyPr/>
          <a:lstStyle/>
          <a:p>
            <a:r>
              <a:rPr lang="es-PE" dirty="0"/>
              <a:t>Descomprimimos el proyecto y lo abrimos desde NetBeans. Para implementar las pruebas con </a:t>
            </a:r>
            <a:r>
              <a:rPr lang="es-PE" dirty="0" err="1"/>
              <a:t>JUnit</a:t>
            </a:r>
            <a:r>
              <a:rPr lang="es-PE" dirty="0"/>
              <a:t> abrimos la clase Calculando.java y seleccionamos el menú Herramientas &gt; Crea pruebas </a:t>
            </a:r>
          </a:p>
          <a:p>
            <a:endParaRPr lang="es-PE" dirty="0"/>
          </a:p>
        </p:txBody>
      </p:sp>
      <p:pic>
        <p:nvPicPr>
          <p:cNvPr id="4" name="Imagen 3" descr="http://2.bp.blogspot.com/-sPyjdA4tEMY/UYLHXpUiybI/AAAAAAAABJI/2MNQHb6Q4kc/s640/junit1.png">
            <a:hlinkClick r:id="rId2"/>
            <a:extLst>
              <a:ext uri="{FF2B5EF4-FFF2-40B4-BE49-F238E27FC236}">
                <a16:creationId xmlns:a16="http://schemas.microsoft.com/office/drawing/2014/main" id="{A59549BE-0629-4D27-9082-06F1790674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43" y="2249487"/>
            <a:ext cx="6096000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731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88</TotalTime>
  <Words>550</Words>
  <Application>Microsoft Office PowerPoint</Application>
  <PresentationFormat>Panorámica</PresentationFormat>
  <Paragraphs>67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Arial Narrow</vt:lpstr>
      <vt:lpstr>Trebuchet MS</vt:lpstr>
      <vt:lpstr>Tw Cen MT</vt:lpstr>
      <vt:lpstr>Circuito</vt:lpstr>
      <vt:lpstr>Presentación de PowerPoint</vt:lpstr>
      <vt:lpstr>Definición</vt:lpstr>
      <vt:lpstr>Por que pruebas unitarias?</vt:lpstr>
      <vt:lpstr>Características para que sea buena</vt:lpstr>
      <vt:lpstr>¿Qué es JUnit?</vt:lpstr>
      <vt:lpstr>VENTAJAS </vt:lpstr>
      <vt:lpstr>LIMITACIONES</vt:lpstr>
      <vt:lpstr>EJEMPLOS DE USO</vt:lpstr>
      <vt:lpstr>PARTE 1</vt:lpstr>
      <vt:lpstr>PARTE 2</vt:lpstr>
      <vt:lpstr>PARTE 3</vt:lpstr>
      <vt:lpstr>PARTE 4</vt:lpstr>
      <vt:lpstr>PARTE 5</vt:lpstr>
      <vt:lpstr>PARTE 6</vt:lpstr>
      <vt:lpstr>PARTE 7</vt:lpstr>
      <vt:lpstr>CONCLUSIONES </vt:lpstr>
      <vt:lpstr>Presentación de PowerPoint</vt:lpstr>
      <vt:lpstr>Presentación de PowerPoint</vt:lpstr>
      <vt:lpstr>RECOMENDACIONES</vt:lpstr>
      <vt:lpstr>¡ Gracias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Computer</dc:creator>
  <cp:lastModifiedBy>Computer</cp:lastModifiedBy>
  <cp:revision>9</cp:revision>
  <dcterms:created xsi:type="dcterms:W3CDTF">2017-12-04T14:25:36Z</dcterms:created>
  <dcterms:modified xsi:type="dcterms:W3CDTF">2017-12-04T15:53:53Z</dcterms:modified>
</cp:coreProperties>
</file>